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2" r:id="rId1"/>
  </p:sldMasterIdLst>
  <p:notesMasterIdLst>
    <p:notesMasterId r:id="rId4"/>
  </p:notesMasterIdLst>
  <p:handoutMasterIdLst>
    <p:handoutMasterId r:id="rId5"/>
  </p:handoutMasterIdLst>
  <p:sldIdLst>
    <p:sldId id="380" r:id="rId2"/>
    <p:sldId id="417" r:id="rId3"/>
  </p:sldIdLst>
  <p:sldSz cx="9144000" cy="6858000" type="screen4x3"/>
  <p:notesSz cx="9928225" cy="6797675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AE0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中等深淺樣式 4 - 輔色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284E427A-3D55-4303-BF80-6455036E1DE7}" styleName="佈景主題樣式 1 - 輔色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3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127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4111B01F-B46F-4A86-AF60-9238890C2DF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5789883-BB43-4ACA-B480-A210F2A72A8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2753B50-9CA7-4B21-8308-984FC4109696}" type="datetimeFigureOut">
              <a:rPr lang="en-HK" smtClean="0"/>
              <a:t>2/6/2023</a:t>
            </a:fld>
            <a:endParaRPr lang="en-HK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A09C13-845E-4A45-AB2C-6C6320CD55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HK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997D07-5303-4286-8526-4B3918F5ECDB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9C71F4-09F8-47AE-B7C7-76250D54216F}" type="slidenum">
              <a:rPr lang="en-HK" smtClean="0"/>
              <a:t>‹#›</a:t>
            </a:fld>
            <a:endParaRPr lang="en-HK"/>
          </a:p>
        </p:txBody>
      </p:sp>
    </p:spTree>
    <p:extLst>
      <p:ext uri="{BB962C8B-B14F-4D97-AF65-F5344CB8AC3E}">
        <p14:creationId xmlns:p14="http://schemas.microsoft.com/office/powerpoint/2010/main" val="1843994132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5623697" y="1"/>
            <a:ext cx="4302231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4DB2FA4-069B-4FF5-8AFD-7BB5C550BE35}" type="datetimeFigureOut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3435350" y="849313"/>
            <a:ext cx="3057525" cy="22939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HK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992823" y="3271381"/>
            <a:ext cx="794258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5623697" y="6456612"/>
            <a:ext cx="4302231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EDA2D-ABBA-4761-866E-5767442B4BD9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99529116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71316" cy="6874935"/>
            <a:chOff x="-8466" y="-8468"/>
            <a:chExt cx="9171316" cy="6874935"/>
          </a:xfrm>
        </p:grpSpPr>
        <p:cxnSp>
          <p:nvCxnSpPr>
            <p:cNvPr id="28" name="Straight Connector 2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0" name="Freeform 2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Freeform 3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2" name="Freeform 3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3" name="Freeform 3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4" name="Freeform 3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5" name="Freeform 34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6" name="Freeform 35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Freeform 1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lumMod val="75000"/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8611C5-0B2B-49C1-A502-DA161BD01CC7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71160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標題與說明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2008A3-A3D7-4690-BCD0-AC50BC2E5EAD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519323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 (含標題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2AC59E-F9EE-438E-9566-1FB78C4580A1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537103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B819BF-093F-4623-8F2B-9BC0E9F27178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827540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引述名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9DCA2A-630B-4FCD-BF34-A673F3B34B03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836220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是非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399A6-D294-4F5D-AB89-22D3FC6EB525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9565445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15FCD4-3FF9-44E5-A2C8-5D8337D02A40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8112885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00F9-E5BB-4FB0-BCF4-CE24E08F736E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645826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56145-E35E-4C75-BD56-4AD830960263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400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D90230-FFFD-4183-883D-E4D45B1E743F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8312958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B2A6-DD4E-433B-AE84-CB811D91B5F1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40702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492A5C-6A03-4C14-8812-F50503BBA8C7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0655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54D19-DA92-4129-BEC3-31671FBD0C1A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5886463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63505D-A667-4563-961E-B8E55FE81B98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328471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1FD44B-3AB6-46D0-A0EC-D5B49E0FA0BD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000305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zh-TW" altLang="en-US"/>
              <a:t>按一下圖示以新增圖片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47D2DD-62FE-4C33-A8C9-A48EACA88B51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83456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71317" cy="6874935"/>
            <a:chOff x="-8467" y="-8468"/>
            <a:chExt cx="9171317" cy="6874935"/>
          </a:xfrm>
        </p:grpSpPr>
        <p:cxnSp>
          <p:nvCxnSpPr>
            <p:cNvPr id="7" name="Straight Connector 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Freeform 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Freeform 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094165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68764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lumMod val="50000"/>
                <a:alpha val="7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zh-TW" altLang="en-US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542DA-5EB0-4B01-A4C1-F34C29E2849D}" type="datetime1">
              <a:rPr lang="zh-HK" altLang="en-US" smtClean="0"/>
              <a:t>2/6/2023</a:t>
            </a:fld>
            <a:endParaRPr lang="zh-HK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E2EC1CD2-DC05-478F-AE0E-21825D30F314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12238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3" r:id="rId1"/>
    <p:sldLayoutId id="2147483764" r:id="rId2"/>
    <p:sldLayoutId id="2147483765" r:id="rId3"/>
    <p:sldLayoutId id="2147483766" r:id="rId4"/>
    <p:sldLayoutId id="2147483767" r:id="rId5"/>
    <p:sldLayoutId id="2147483768" r:id="rId6"/>
    <p:sldLayoutId id="2147483769" r:id="rId7"/>
    <p:sldLayoutId id="2147483770" r:id="rId8"/>
    <p:sldLayoutId id="2147483771" r:id="rId9"/>
    <p:sldLayoutId id="2147483772" r:id="rId10"/>
    <p:sldLayoutId id="2147483773" r:id="rId11"/>
    <p:sldLayoutId id="2147483774" r:id="rId12"/>
    <p:sldLayoutId id="2147483775" r:id="rId13"/>
    <p:sldLayoutId id="2147483776" r:id="rId14"/>
    <p:sldLayoutId id="2147483777" r:id="rId15"/>
    <p:sldLayoutId id="2147483778" r:id="rId16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Image result for shue yan university">
            <a:extLst>
              <a:ext uri="{FF2B5EF4-FFF2-40B4-BE49-F238E27FC236}">
                <a16:creationId xmlns:a16="http://schemas.microsoft.com/office/drawing/2014/main" id="{0D05FE14-4BCF-4257-9A2C-96C73C689FA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435" r="23366"/>
          <a:stretch/>
        </p:blipFill>
        <p:spPr bwMode="auto">
          <a:xfrm>
            <a:off x="311772" y="667334"/>
            <a:ext cx="3184570" cy="3199051"/>
          </a:xfrm>
          <a:custGeom>
            <a:avLst/>
            <a:gdLst/>
            <a:ahLst/>
            <a:cxnLst/>
            <a:rect l="l" t="t" r="r" b="b"/>
            <a:pathLst>
              <a:path w="4551305" h="3429000">
                <a:moveTo>
                  <a:pt x="509916" y="0"/>
                </a:moveTo>
                <a:lnTo>
                  <a:pt x="4551305" y="0"/>
                </a:lnTo>
                <a:lnTo>
                  <a:pt x="4551305" y="1"/>
                </a:lnTo>
                <a:lnTo>
                  <a:pt x="3693885" y="1"/>
                </a:lnTo>
                <a:lnTo>
                  <a:pt x="3181696" y="3429000"/>
                </a:lnTo>
                <a:lnTo>
                  <a:pt x="0" y="3429000"/>
                </a:lnTo>
                <a:close/>
              </a:path>
            </a:pathLst>
          </a:cu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4" descr="HB and LB 201712">
            <a:extLst>
              <a:ext uri="{FF2B5EF4-FFF2-40B4-BE49-F238E27FC236}">
                <a16:creationId xmlns:a16="http://schemas.microsoft.com/office/drawing/2014/main" id="{DC721B55-59CD-41F3-A0DD-A8893AAF67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554" r="26181" b="2"/>
          <a:stretch/>
        </p:blipFill>
        <p:spPr bwMode="auto">
          <a:xfrm>
            <a:off x="0" y="3866385"/>
            <a:ext cx="2534856" cy="2979986"/>
          </a:xfrm>
          <a:custGeom>
            <a:avLst/>
            <a:gdLst/>
            <a:ahLst/>
            <a:cxnLst/>
            <a:rect l="l" t="t" r="r" b="b"/>
            <a:pathLst>
              <a:path w="3514376" h="3429001">
                <a:moveTo>
                  <a:pt x="332680" y="0"/>
                </a:moveTo>
                <a:lnTo>
                  <a:pt x="3514376" y="0"/>
                </a:lnTo>
                <a:lnTo>
                  <a:pt x="3002186" y="3429001"/>
                </a:lnTo>
                <a:lnTo>
                  <a:pt x="0" y="3429001"/>
                </a:lnTo>
                <a:lnTo>
                  <a:pt x="0" y="2237155"/>
                </a:lnTo>
                <a:close/>
              </a:path>
            </a:pathLst>
          </a:cu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1" name="Straight Connector 70">
            <a:extLst>
              <a:ext uri="{FF2B5EF4-FFF2-40B4-BE49-F238E27FC236}">
                <a16:creationId xmlns:a16="http://schemas.microsoft.com/office/drawing/2014/main" id="{94675CDD-121E-4FDA-84FB-E808340B8D7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249009" y="4539343"/>
            <a:ext cx="2438370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Isosceles Triangle 30">
            <a:extLst>
              <a:ext uri="{FF2B5EF4-FFF2-40B4-BE49-F238E27FC236}">
                <a16:creationId xmlns:a16="http://schemas.microsoft.com/office/drawing/2014/main" id="{20FC0D0D-9D04-4683-842B-5F163DB414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0" y="1110344"/>
            <a:ext cx="631947" cy="5666154"/>
          </a:xfrm>
          <a:prstGeom prst="triangle">
            <a:avLst>
              <a:gd name="adj" fmla="val 100000"/>
            </a:avLst>
          </a:prstGeom>
          <a:solidFill>
            <a:schemeClr val="accent1">
              <a:alpha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Wave 6">
            <a:extLst>
              <a:ext uri="{FF2B5EF4-FFF2-40B4-BE49-F238E27FC236}">
                <a16:creationId xmlns:a16="http://schemas.microsoft.com/office/drawing/2014/main" id="{839F7BC8-0757-4E09-A9A9-349216EE3C76}"/>
              </a:ext>
            </a:extLst>
          </p:cNvPr>
          <p:cNvSpPr/>
          <p:nvPr/>
        </p:nvSpPr>
        <p:spPr>
          <a:xfrm>
            <a:off x="3251201" y="1501426"/>
            <a:ext cx="5643792" cy="3770476"/>
          </a:xfrm>
          <a:prstGeom prst="wav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0">
            <a:normAutofit/>
          </a:bodyPr>
          <a:lstStyle/>
          <a:p>
            <a:pPr algn="ctr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</a:pPr>
            <a:r>
              <a:rPr lang="en-US" altLang="zh-TW" sz="2600" b="1" dirty="0">
                <a:solidFill>
                  <a:schemeClr val="bg1"/>
                </a:solidFill>
              </a:rPr>
              <a:t>2023-24 </a:t>
            </a:r>
            <a:r>
              <a:rPr lang="ja-JP" altLang="en-US" sz="2600" b="1" dirty="0">
                <a:solidFill>
                  <a:schemeClr val="bg1"/>
                </a:solidFill>
              </a:rPr>
              <a:t>年度</a:t>
            </a:r>
            <a:endParaRPr lang="en-US" altLang="ja-JP" sz="2600" b="1" dirty="0">
              <a:solidFill>
                <a:schemeClr val="bg1"/>
              </a:solidFill>
            </a:endParaRPr>
          </a:p>
          <a:p>
            <a:pPr algn="ctr" defTabSz="457200">
              <a:spcBef>
                <a:spcPts val="1000"/>
              </a:spcBef>
              <a:buClr>
                <a:schemeClr val="accent1">
                  <a:lumMod val="75000"/>
                </a:schemeClr>
              </a:buClr>
              <a:buSzPct val="80000"/>
            </a:pPr>
            <a:r>
              <a:rPr lang="zh-TW" altLang="en-US" sz="2600" b="1" dirty="0">
                <a:solidFill>
                  <a:schemeClr val="bg1"/>
                </a:solidFill>
              </a:rPr>
              <a:t>二年級同學修科指引</a:t>
            </a:r>
            <a:endParaRPr lang="en-US" altLang="zh-TW" sz="2600" b="1" dirty="0">
              <a:solidFill>
                <a:schemeClr val="bg1"/>
              </a:solidFill>
            </a:endParaRP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245A03F1-A320-4495-A401-ADCB4F4EAF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42997" y="7151706"/>
            <a:ext cx="512504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>
              <a:spcAft>
                <a:spcPts val="600"/>
              </a:spcAft>
            </a:pPr>
            <a:fld id="{E2EC1CD2-DC05-478F-AE0E-21825D30F314}" type="slidenum">
              <a:rPr lang="en-US" altLang="zh-HK" smtClean="0"/>
              <a:pPr>
                <a:spcAft>
                  <a:spcPts val="600"/>
                </a:spcAft>
              </a:pPr>
              <a:t>1</a:t>
            </a:fld>
            <a:endParaRPr lang="en-US" altLang="zh-HK"/>
          </a:p>
        </p:txBody>
      </p:sp>
      <p:pic>
        <p:nvPicPr>
          <p:cNvPr id="1026" name="Picture 2" descr="http://www.hksyu.edu/sociology/Public/images/heard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20"/>
            <a:ext cx="9144000" cy="11103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文字方塊 9">
            <a:extLst>
              <a:ext uri="{FF2B5EF4-FFF2-40B4-BE49-F238E27FC236}">
                <a16:creationId xmlns:a16="http://schemas.microsoft.com/office/drawing/2014/main" id="{E61317E3-E7CA-4348-B58E-0497BDF74CF1}"/>
              </a:ext>
            </a:extLst>
          </p:cNvPr>
          <p:cNvSpPr txBox="1"/>
          <p:nvPr/>
        </p:nvSpPr>
        <p:spPr>
          <a:xfrm>
            <a:off x="4168286" y="5567054"/>
            <a:ext cx="4549422" cy="49244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en-US" altLang="zh-TW" sz="2600" dirty="0"/>
              <a:t>(</a:t>
            </a:r>
            <a:r>
              <a:rPr lang="zh-TW" altLang="en-US" sz="2600" dirty="0"/>
              <a:t>四年共修</a:t>
            </a:r>
            <a:r>
              <a:rPr lang="en-US" altLang="zh-TW" sz="2600"/>
              <a:t>125</a:t>
            </a:r>
            <a:r>
              <a:rPr lang="zh-TW" altLang="en-US" sz="2600"/>
              <a:t>學分</a:t>
            </a:r>
            <a:r>
              <a:rPr lang="zh-TW" altLang="en-US" sz="2600" dirty="0"/>
              <a:t>畢業</a:t>
            </a:r>
            <a:r>
              <a:rPr lang="en-US" altLang="zh-TW" sz="2600" dirty="0"/>
              <a:t>)</a:t>
            </a:r>
            <a:endParaRPr lang="zh-TW" altLang="en-US" sz="2600" dirty="0"/>
          </a:p>
        </p:txBody>
      </p:sp>
      <p:pic>
        <p:nvPicPr>
          <p:cNvPr id="12" name="Picture 2">
            <a:extLst>
              <a:ext uri="{FF2B5EF4-FFF2-40B4-BE49-F238E27FC236}">
                <a16:creationId xmlns:a16="http://schemas.microsoft.com/office/drawing/2014/main" id="{B66FEFF7-1F8F-534A-8EB7-46E616A71FF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234730" y="3943421"/>
            <a:ext cx="1076271" cy="9104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2836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0B1BA058-9E49-4EC6-9031-3D354BED85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7845176"/>
              </p:ext>
            </p:extLst>
          </p:nvPr>
        </p:nvGraphicFramePr>
        <p:xfrm>
          <a:off x="435192" y="118959"/>
          <a:ext cx="6544447" cy="6544749"/>
        </p:xfrm>
        <a:graphic>
          <a:graphicData uri="http://schemas.openxmlformats.org/drawingml/2006/table">
            <a:tbl>
              <a:tblPr>
                <a:tableStyleId>{F5AB1C69-6EDB-4FF4-983F-18BD219EF322}</a:tableStyleId>
              </a:tblPr>
              <a:tblGrid>
                <a:gridCol w="675642">
                  <a:extLst>
                    <a:ext uri="{9D8B030D-6E8A-4147-A177-3AD203B41FA5}">
                      <a16:colId xmlns:a16="http://schemas.microsoft.com/office/drawing/2014/main" val="2447811139"/>
                    </a:ext>
                  </a:extLst>
                </a:gridCol>
                <a:gridCol w="654600">
                  <a:extLst>
                    <a:ext uri="{9D8B030D-6E8A-4147-A177-3AD203B41FA5}">
                      <a16:colId xmlns:a16="http://schemas.microsoft.com/office/drawing/2014/main" val="79195657"/>
                    </a:ext>
                  </a:extLst>
                </a:gridCol>
                <a:gridCol w="4325819">
                  <a:extLst>
                    <a:ext uri="{9D8B030D-6E8A-4147-A177-3AD203B41FA5}">
                      <a16:colId xmlns:a16="http://schemas.microsoft.com/office/drawing/2014/main" val="1588107330"/>
                    </a:ext>
                  </a:extLst>
                </a:gridCol>
                <a:gridCol w="888386">
                  <a:extLst>
                    <a:ext uri="{9D8B030D-6E8A-4147-A177-3AD203B41FA5}">
                      <a16:colId xmlns:a16="http://schemas.microsoft.com/office/drawing/2014/main" val="3434282903"/>
                    </a:ext>
                  </a:extLst>
                </a:gridCol>
              </a:tblGrid>
              <a:tr h="304851">
                <a:tc gridSpan="3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en-US" altLang="zh-HK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Second </a:t>
                      </a:r>
                      <a:r>
                        <a:rPr lang="en-US" altLang="zh-HK" sz="1600" b="1" kern="120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Year</a:t>
                      </a:r>
                      <a:endParaRPr lang="zh-TW" altLang="en-US" sz="1600" b="1" kern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Credits</a:t>
                      </a:r>
                      <a:endParaRPr lang="zh-TW" sz="16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7780" marR="17780" marT="0" marB="0">
                    <a:solidFill>
                      <a:schemeClr val="bg2">
                        <a:lumMod val="2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45898797"/>
                  </a:ext>
                </a:extLst>
              </a:tr>
              <a:tr h="30485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Compulsory Courses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8235992"/>
                  </a:ext>
                </a:extLst>
              </a:tr>
              <a:tr h="30485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Language Requirements: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39734503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ENG.      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211-2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English Writing 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2488717"/>
                  </a:ext>
                </a:extLst>
              </a:tr>
              <a:tr h="30485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Departmental Core Requirements: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57433486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205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Sociological Theory I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20935632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207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Sociological Theory II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96167579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 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Research Methods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01040125"/>
                  </a:ext>
                </a:extLst>
              </a:tr>
              <a:tr h="752580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OR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221A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221B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Applied Quantitative Social Research Methods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Applied Qualitative Social Research Methods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936298"/>
                  </a:ext>
                </a:extLst>
              </a:tr>
              <a:tr h="30485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Departmental Elective Courses* (Choose 6 credits)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999807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204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Cultures in the Contemporary World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8070244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206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Stratification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91185111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231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Social Problems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21728954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257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Art and Society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0722095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259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Race and Ethnicity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8297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260</a:t>
                      </a:r>
                      <a:endParaRPr lang="zh-TW" sz="160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Food and Society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29073296"/>
                  </a:ext>
                </a:extLst>
              </a:tr>
              <a:tr h="304851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TW" sz="16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SOC.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TW" sz="16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261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altLang="zh-TW" sz="1600" dirty="0" err="1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Conceptualising</a:t>
                      </a:r>
                      <a:r>
                        <a:rPr lang="en-US" altLang="zh-TW" sz="1600" dirty="0">
                          <a:effectLst/>
                          <a:latin typeface="Times New Roman" panose="02020603050405020304" pitchFamily="18" charset="0"/>
                          <a:ea typeface="新細明體" panose="02020500000000000000" pitchFamily="18" charset="-120"/>
                          <a:cs typeface="Times New Roman" panose="02020603050405020304" pitchFamily="18" charset="0"/>
                        </a:rPr>
                        <a:t> Arts and Culture in Modernity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zh-TW" sz="1600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>
                        <a:alpha val="3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0559526"/>
                  </a:ext>
                </a:extLst>
              </a:tr>
              <a:tr h="30485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General Education Courses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1600" b="1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9154413"/>
                  </a:ext>
                </a:extLst>
              </a:tr>
              <a:tr h="30485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Free Elective (Elective courses offered by other departments)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190508"/>
                  </a:ext>
                </a:extLst>
              </a:tr>
              <a:tr h="304851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Total Credits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HK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36</a:t>
                      </a:r>
                      <a:endParaRPr lang="zh-TW" sz="1600" b="1" dirty="0">
                        <a:effectLst/>
                        <a:latin typeface="Times New Roman" panose="02020603050405020304" pitchFamily="18" charset="0"/>
                        <a:ea typeface="新細明體" panose="02020500000000000000" pitchFamily="18" charset="-120"/>
                        <a:cs typeface="Times New Roman" panose="02020603050405020304" pitchFamily="18" charset="0"/>
                      </a:endParaRPr>
                    </a:p>
                  </a:txBody>
                  <a:tcPr marL="16485" marR="16485" marT="0" marB="0">
                    <a:solidFill>
                      <a:srgbClr val="DAE0E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4037952"/>
                  </a:ext>
                </a:extLst>
              </a:tr>
            </a:tbl>
          </a:graphicData>
        </a:graphic>
      </p:graphicFrame>
      <p:sp>
        <p:nvSpPr>
          <p:cNvPr id="8" name="Rectangle 1">
            <a:extLst>
              <a:ext uri="{FF2B5EF4-FFF2-40B4-BE49-F238E27FC236}">
                <a16:creationId xmlns:a16="http://schemas.microsoft.com/office/drawing/2014/main" id="{C94683C4-AD6D-455F-AE59-95AC291934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941" y="6596266"/>
            <a:ext cx="4848507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zh-TW" sz="1200" b="0" i="1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新細明體" panose="02020500000000000000" pitchFamily="18" charset="-120"/>
                <a:cs typeface="Times New Roman" panose="02020603050405020304" pitchFamily="18" charset="0"/>
              </a:rPr>
              <a:t>*The Departmental Elective Courses offered might be subjected to change.</a:t>
            </a:r>
            <a:endParaRPr kumimoji="0" lang="en-US" altLang="zh-TW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6940126"/>
      </p:ext>
    </p:extLst>
  </p:cSld>
  <p:clrMapOvr>
    <a:masterClrMapping/>
  </p:clrMapOvr>
</p:sld>
</file>

<file path=ppt/theme/theme1.xml><?xml version="1.0" encoding="utf-8"?>
<a:theme xmlns:a="http://schemas.openxmlformats.org/drawingml/2006/main" name="多面向">
  <a:themeElements>
    <a:clrScheme name="暖調藍色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多面向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多面向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4290</TotalTime>
  <Words>179</Words>
  <Application>Microsoft Office PowerPoint</Application>
  <PresentationFormat>On-screen Show (4:3)</PresentationFormat>
  <Paragraphs>76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Times New Roman</vt:lpstr>
      <vt:lpstr>Trebuchet MS</vt:lpstr>
      <vt:lpstr>Wingdings 3</vt:lpstr>
      <vt:lpstr>多面向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Beyond Multiple Regression and SPSS</dc:title>
  <dc:creator>Dr. Li Hang</dc:creator>
  <cp:lastModifiedBy>Eric Yip</cp:lastModifiedBy>
  <cp:revision>619</cp:revision>
  <cp:lastPrinted>2021-04-08T10:58:27Z</cp:lastPrinted>
  <dcterms:created xsi:type="dcterms:W3CDTF">2016-10-28T05:26:25Z</dcterms:created>
  <dcterms:modified xsi:type="dcterms:W3CDTF">2023-06-02T07:43:22Z</dcterms:modified>
</cp:coreProperties>
</file>